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  <p:sldMasterId id="2147483668" r:id="rId6"/>
  </p:sldMasterIdLst>
  <p:notesMasterIdLst>
    <p:notesMasterId r:id="rId10"/>
  </p:notesMasterIdLst>
  <p:sldIdLst>
    <p:sldId id="256" r:id="rId7"/>
    <p:sldId id="257" r:id="rId8"/>
    <p:sldId id="258" r:id="rId9"/>
  </p:sldIdLst>
  <p:sldSz cx="15125700" cy="10693400"/>
  <p:notesSz cx="151257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>
      <p:cViewPr varScale="1">
        <p:scale>
          <a:sx n="65" d="100"/>
          <a:sy n="65" d="100"/>
        </p:scale>
        <p:origin x="96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554788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567738" y="0"/>
            <a:ext cx="6554787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EDE2B-3E25-3342-A432-059DE69FF6C3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10150" y="1336675"/>
            <a:ext cx="51054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512888" y="5146675"/>
            <a:ext cx="1209992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6554788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567738" y="10156825"/>
            <a:ext cx="6554787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80FEA-C22D-7441-86D3-103C20E2B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80FEA-C22D-7441-86D3-103C20E2B8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7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e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B962B02-A950-C254-FBC4-A6592AB13D4C}"/>
              </a:ext>
            </a:extLst>
          </p:cNvPr>
          <p:cNvSpPr txBox="1"/>
          <p:nvPr userDrawn="1"/>
        </p:nvSpPr>
        <p:spPr>
          <a:xfrm>
            <a:off x="8743950" y="10156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e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138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ee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93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F2E30ED-5B17-6C3C-97E3-F989E6845C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1" y="0"/>
            <a:ext cx="15122607" cy="106955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F2E30ED-5B17-6C3C-97E3-F989E6845C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1" y="0"/>
            <a:ext cx="15122607" cy="1069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0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F2E30ED-5B17-6C3C-97E3-F989E6845C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2" y="0"/>
            <a:ext cx="15122605" cy="1069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1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6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17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9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279873"/>
              </p:ext>
            </p:extLst>
          </p:nvPr>
        </p:nvGraphicFramePr>
        <p:xfrm>
          <a:off x="671093" y="2628277"/>
          <a:ext cx="13795375" cy="4792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9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9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9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9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590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66545">
                <a:tc>
                  <a:txBody>
                    <a:bodyPr/>
                    <a:lstStyle/>
                    <a:p>
                      <a:pPr marL="88265" marR="74295" indent="-635" algn="ctr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Smoky</a:t>
                      </a:r>
                      <a:r>
                        <a:rPr sz="1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BBQ</a:t>
                      </a:r>
                      <a:r>
                        <a:rPr sz="1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Protein</a:t>
                      </a:r>
                      <a:r>
                        <a:rPr sz="1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Bites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1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Garlic</a:t>
                      </a:r>
                      <a:r>
                        <a:rPr sz="1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Herb</a:t>
                      </a:r>
                      <a:r>
                        <a:rPr sz="1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Wedges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BBQ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sauce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coated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veggie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protein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20014" marR="106045" algn="ctr">
                        <a:lnSpc>
                          <a:spcPct val="1111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pieces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served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garlic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herb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oven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baked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wedges.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8D4D7"/>
                    </a:solidFill>
                  </a:tcPr>
                </a:tc>
                <a:tc>
                  <a:txBody>
                    <a:bodyPr/>
                    <a:lstStyle/>
                    <a:p>
                      <a:pPr marL="500380" marR="486409" algn="ctr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Green</a:t>
                      </a:r>
                      <a:r>
                        <a:rPr sz="17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Earth</a:t>
                      </a:r>
                      <a:r>
                        <a:rPr sz="17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Curry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17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Fluffy</a:t>
                      </a:r>
                      <a:r>
                        <a:rPr sz="1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Rice</a:t>
                      </a:r>
                      <a:endParaRPr sz="1700" dirty="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Low-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carbon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veggie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curry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rice.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8D4D7"/>
                    </a:solidFill>
                  </a:tcPr>
                </a:tc>
                <a:tc>
                  <a:txBody>
                    <a:bodyPr/>
                    <a:lstStyle/>
                    <a:p>
                      <a:pPr marL="250190" marR="235585" algn="ctr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lang="en-GB"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Creamy Vegetable and </a:t>
                      </a:r>
                    </a:p>
                    <a:p>
                      <a:pPr marL="250190" marR="235585" algn="ctr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lang="en-GB"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Butter Bean sauce with Rice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8D4D7"/>
                    </a:solidFill>
                  </a:tcPr>
                </a:tc>
                <a:tc>
                  <a:txBody>
                    <a:bodyPr/>
                    <a:lstStyle/>
                    <a:p>
                      <a:pPr marL="566420" marR="552450" algn="ctr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Chef’s</a:t>
                      </a:r>
                      <a:r>
                        <a:rPr sz="1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Special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Pasta</a:t>
                      </a:r>
                      <a:r>
                        <a:rPr sz="17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Bolognese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Low-carbon</a:t>
                      </a:r>
                      <a:r>
                        <a:rPr sz="12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penne</a:t>
                      </a:r>
                      <a:r>
                        <a:rPr sz="12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pasta</a:t>
                      </a:r>
                      <a:r>
                        <a:rPr sz="12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veggie packed bolognese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sauce.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8D4D7"/>
                    </a:solidFill>
                  </a:tcPr>
                </a:tc>
                <a:tc>
                  <a:txBody>
                    <a:bodyPr/>
                    <a:lstStyle/>
                    <a:p>
                      <a:pPr marL="356235" marR="342265" indent="245745">
                        <a:lnSpc>
                          <a:spcPts val="2000"/>
                        </a:lnSpc>
                        <a:spcBef>
                          <a:spcPts val="204"/>
                        </a:spcBef>
                      </a:pP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Golden</a:t>
                      </a:r>
                      <a:r>
                        <a:rPr sz="17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Nuggets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1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Chips</a:t>
                      </a:r>
                      <a:r>
                        <a:rPr sz="1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Ketchup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568960" marR="478790" indent="-76200">
                        <a:lnSpc>
                          <a:spcPts val="1400"/>
                        </a:lnSpc>
                        <a:spcBef>
                          <a:spcPts val="8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Quorn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dippers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served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chips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tomato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ketchup.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8D4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4145">
                <a:tc>
                  <a:txBody>
                    <a:bodyPr/>
                    <a:lstStyle/>
                    <a:p>
                      <a:pPr marL="351790" marR="341630" indent="-1270" algn="ctr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sz="1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Margherita</a:t>
                      </a:r>
                      <a:r>
                        <a:rPr sz="17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Pizza</a:t>
                      </a:r>
                      <a:r>
                        <a:rPr sz="17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1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Garlic</a:t>
                      </a:r>
                      <a:r>
                        <a:rPr sz="17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7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Herb</a:t>
                      </a:r>
                      <a:r>
                        <a:rPr sz="17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Wedges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8D4D7"/>
                    </a:solidFill>
                  </a:tcPr>
                </a:tc>
                <a:tc>
                  <a:txBody>
                    <a:bodyPr/>
                    <a:lstStyle/>
                    <a:p>
                      <a:pPr marL="652780" marR="318770" indent="-320675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Chicken</a:t>
                      </a:r>
                      <a:r>
                        <a:rPr sz="1700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Tikka</a:t>
                      </a:r>
                      <a:r>
                        <a:rPr sz="17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Masala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17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Fluffy</a:t>
                      </a:r>
                      <a:r>
                        <a:rPr sz="1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8D4D7"/>
                    </a:solidFill>
                  </a:tcPr>
                </a:tc>
                <a:tc>
                  <a:txBody>
                    <a:bodyPr/>
                    <a:lstStyle/>
                    <a:p>
                      <a:pPr marL="175260" marR="170180" algn="ctr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sz="17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Roast</a:t>
                      </a:r>
                      <a:r>
                        <a:rPr sz="1700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700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Chicken </a:t>
                      </a:r>
                      <a:r>
                        <a:rPr sz="17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17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Golden</a:t>
                      </a:r>
                      <a:r>
                        <a:rPr sz="17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Mashed Potato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8D4D7"/>
                    </a:solidFill>
                  </a:tcPr>
                </a:tc>
                <a:tc>
                  <a:txBody>
                    <a:bodyPr/>
                    <a:lstStyle/>
                    <a:p>
                      <a:pPr marL="176530" marR="162560" indent="101600" algn="ctr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lang="en-GB"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Meaty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Penne</a:t>
                      </a:r>
                      <a:r>
                        <a:rPr sz="1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Bolognese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1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Garlic</a:t>
                      </a:r>
                      <a:r>
                        <a:rPr sz="1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Infused</a:t>
                      </a:r>
                      <a:r>
                        <a:rPr sz="1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Bread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8D4D7"/>
                    </a:solidFill>
                  </a:tcPr>
                </a:tc>
                <a:tc>
                  <a:txBody>
                    <a:bodyPr/>
                    <a:lstStyle/>
                    <a:p>
                      <a:pPr marL="260350" marR="246379" indent="323850">
                        <a:lnSpc>
                          <a:spcPts val="2000"/>
                        </a:lnSpc>
                        <a:spcBef>
                          <a:spcPts val="200"/>
                        </a:spcBef>
                      </a:pP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Salmon</a:t>
                      </a:r>
                      <a:r>
                        <a:rPr sz="1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White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Fish</a:t>
                      </a:r>
                      <a:r>
                        <a:rPr sz="1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Fingers</a:t>
                      </a:r>
                      <a:r>
                        <a:rPr sz="1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1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Chips</a:t>
                      </a:r>
                      <a:endParaRPr sz="1700" dirty="0">
                        <a:latin typeface="Arial"/>
                        <a:cs typeface="Arial"/>
                      </a:endParaRPr>
                    </a:p>
                    <a:p>
                      <a:pPr marL="884555">
                        <a:lnSpc>
                          <a:spcPts val="1939"/>
                        </a:lnSpc>
                      </a:pP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Ketchup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8D4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6144">
                <a:tc>
                  <a:txBody>
                    <a:bodyPr/>
                    <a:lstStyle/>
                    <a:p>
                      <a:pPr marL="476250" marR="462280" indent="294005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Sweetcorn</a:t>
                      </a:r>
                      <a:r>
                        <a:rPr sz="1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Roasted</a:t>
                      </a:r>
                      <a:r>
                        <a:rPr sz="1700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Courgette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8D4D7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020"/>
                        </a:lnSpc>
                        <a:spcBef>
                          <a:spcPts val="385"/>
                        </a:spcBef>
                      </a:pP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Peas</a:t>
                      </a:r>
                      <a:r>
                        <a:rPr sz="1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ts val="2020"/>
                        </a:lnSpc>
                      </a:pP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Red</a:t>
                      </a:r>
                      <a:r>
                        <a:rPr sz="17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Cabbage</a:t>
                      </a:r>
                      <a:r>
                        <a:rPr sz="17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Slaw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8D4D7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020"/>
                        </a:lnSpc>
                        <a:spcBef>
                          <a:spcPts val="385"/>
                        </a:spcBef>
                      </a:pP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Carrots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6350" algn="ctr">
                        <a:lnSpc>
                          <a:spcPts val="2020"/>
                        </a:lnSpc>
                      </a:pP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Herby</a:t>
                      </a:r>
                      <a:r>
                        <a:rPr sz="1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Green</a:t>
                      </a:r>
                      <a:r>
                        <a:rPr sz="1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Beans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8D4D7"/>
                    </a:solidFill>
                  </a:tcPr>
                </a:tc>
                <a:tc>
                  <a:txBody>
                    <a:bodyPr/>
                    <a:lstStyle/>
                    <a:p>
                      <a:pPr marL="896619" marR="858519" indent="-24765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Sweetcorn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Broccoli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8D4D7"/>
                    </a:solidFill>
                  </a:tcPr>
                </a:tc>
                <a:tc>
                  <a:txBody>
                    <a:bodyPr/>
                    <a:lstStyle/>
                    <a:p>
                      <a:pPr marL="740410" marR="725805" indent="294005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Peas</a:t>
                      </a:r>
                      <a:r>
                        <a:rPr sz="1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Baked</a:t>
                      </a:r>
                      <a:r>
                        <a:rPr sz="17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Beans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8D4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6144">
                <a:tc>
                  <a:txBody>
                    <a:bodyPr/>
                    <a:lstStyle/>
                    <a:p>
                      <a:pPr marL="650240" marR="635635" indent="210185" algn="ctr">
                        <a:lnSpc>
                          <a:spcPts val="2000"/>
                        </a:lnSpc>
                        <a:spcBef>
                          <a:spcPts val="585"/>
                        </a:spcBef>
                      </a:pPr>
                      <a:r>
                        <a:rPr lang="en-GB"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Fresh Fruit &amp; Natural Yoghurt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F8D4D7"/>
                    </a:solidFill>
                  </a:tcPr>
                </a:tc>
                <a:tc>
                  <a:txBody>
                    <a:bodyPr/>
                    <a:lstStyle/>
                    <a:p>
                      <a:pPr marL="650240" marR="635635" lvl="0" indent="210185" algn="ctr" defTabSz="914400" eaLnBrk="1" fontAlgn="auto" latinLnBrk="0" hangingPunct="1">
                        <a:lnSpc>
                          <a:spcPts val="2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Fresh Fruit &amp; Natural Yoghurt</a:t>
                      </a:r>
                      <a:endParaRPr kumimoji="0" lang="en-GB" sz="1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429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F8D4D7"/>
                    </a:solidFill>
                  </a:tcPr>
                </a:tc>
                <a:tc>
                  <a:txBody>
                    <a:bodyPr/>
                    <a:lstStyle/>
                    <a:p>
                      <a:pPr marL="650240" marR="635635" lvl="0" indent="210185" algn="ctr" defTabSz="914400" eaLnBrk="1" fontAlgn="auto" latinLnBrk="0" hangingPunct="1">
                        <a:lnSpc>
                          <a:spcPts val="2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Fresh Fruit &amp; Natural Yoghurt</a:t>
                      </a:r>
                      <a:endParaRPr kumimoji="0" lang="en-GB" sz="1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F8D4D7"/>
                    </a:solidFill>
                  </a:tcPr>
                </a:tc>
                <a:tc>
                  <a:txBody>
                    <a:bodyPr/>
                    <a:lstStyle/>
                    <a:p>
                      <a:pPr marL="650240" marR="635635" lvl="0" indent="210185" algn="ctr" defTabSz="914400" eaLnBrk="1" fontAlgn="auto" latinLnBrk="0" hangingPunct="1">
                        <a:lnSpc>
                          <a:spcPts val="2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Fresh Fruit &amp; Natural Yoghurt</a:t>
                      </a:r>
                      <a:endParaRPr kumimoji="0" lang="en-GB" sz="1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F8D4D7"/>
                    </a:solidFill>
                  </a:tcPr>
                </a:tc>
                <a:tc>
                  <a:txBody>
                    <a:bodyPr/>
                    <a:lstStyle/>
                    <a:p>
                      <a:pPr marL="650240" marR="635635" lvl="0" indent="210185" algn="ctr" defTabSz="914400" eaLnBrk="1" fontAlgn="auto" latinLnBrk="0" hangingPunct="1">
                        <a:lnSpc>
                          <a:spcPts val="2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Fresh Fruit &amp; Natural Yoghurt</a:t>
                      </a:r>
                      <a:endParaRPr kumimoji="0" lang="en-GB" sz="1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F8D4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4865" y="3837248"/>
            <a:ext cx="233033" cy="234453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15923" y="3825240"/>
            <a:ext cx="224604" cy="24527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4241" y="3634048"/>
            <a:ext cx="233033" cy="23445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03140" y="3622040"/>
            <a:ext cx="224604" cy="24527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83443" y="3641045"/>
            <a:ext cx="227482" cy="22746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31797" y="3634048"/>
            <a:ext cx="233033" cy="234453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20697" y="3622040"/>
            <a:ext cx="224604" cy="24527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501001" y="3641045"/>
            <a:ext cx="227482" cy="22746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972356" y="3572649"/>
            <a:ext cx="233033" cy="234453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66061" y="5048285"/>
            <a:ext cx="233199" cy="234810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59030" y="4802525"/>
            <a:ext cx="226567" cy="226568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41376" y="4782609"/>
            <a:ext cx="224604" cy="245287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35861" y="5105126"/>
            <a:ext cx="226568" cy="226568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818513" y="5120132"/>
            <a:ext cx="226568" cy="226568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165782" y="5086407"/>
            <a:ext cx="224604" cy="245287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495257" y="5140957"/>
            <a:ext cx="233226" cy="226394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41484" y="6197189"/>
            <a:ext cx="224604" cy="245287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700262" y="6197189"/>
            <a:ext cx="224604" cy="245287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459041" y="6197189"/>
            <a:ext cx="224604" cy="245287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247811" y="6197189"/>
            <a:ext cx="224604" cy="245287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2976597" y="6197189"/>
            <a:ext cx="224605" cy="245287"/>
          </a:xfrm>
          <a:prstGeom prst="rect">
            <a:avLst/>
          </a:prstGeom>
        </p:spPr>
      </p:pic>
      <p:graphicFrame>
        <p:nvGraphicFramePr>
          <p:cNvPr id="49" name="object 49"/>
          <p:cNvGraphicFramePr>
            <a:graphicFrameLocks noGrp="1"/>
          </p:cNvGraphicFramePr>
          <p:nvPr/>
        </p:nvGraphicFramePr>
        <p:xfrm>
          <a:off x="671093" y="2196274"/>
          <a:ext cx="13782673" cy="346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65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65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65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65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565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6710">
                <a:tc>
                  <a:txBody>
                    <a:bodyPr/>
                    <a:lstStyle/>
                    <a:p>
                      <a:pPr marL="8020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MONDAY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A556C"/>
                    </a:solidFill>
                  </a:tcPr>
                </a:tc>
                <a:tc>
                  <a:txBody>
                    <a:bodyPr/>
                    <a:lstStyle/>
                    <a:p>
                      <a:pPr marL="7543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TUESDAY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A556C"/>
                    </a:solidFill>
                  </a:tcPr>
                </a:tc>
                <a:tc>
                  <a:txBody>
                    <a:bodyPr/>
                    <a:lstStyle/>
                    <a:p>
                      <a:pPr marL="5359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WEDNESDAY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A556C"/>
                    </a:solidFill>
                  </a:tcPr>
                </a:tc>
                <a:tc>
                  <a:txBody>
                    <a:bodyPr/>
                    <a:lstStyle/>
                    <a:p>
                      <a:pPr marL="6508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THURSDAY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A556C"/>
                    </a:solidFill>
                  </a:tcPr>
                </a:tc>
                <a:tc>
                  <a:txBody>
                    <a:bodyPr/>
                    <a:lstStyle/>
                    <a:p>
                      <a:pPr marL="8877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FRIDAY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EA55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0" name="object 5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53445" y="1307556"/>
            <a:ext cx="1031502" cy="103150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46EBE9A-9D29-3737-9F78-C1E08DFB2F78}"/>
              </a:ext>
            </a:extLst>
          </p:cNvPr>
          <p:cNvGrpSpPr/>
          <p:nvPr/>
        </p:nvGrpSpPr>
        <p:grpSpPr>
          <a:xfrm>
            <a:off x="8694000" y="10046948"/>
            <a:ext cx="3228523" cy="292388"/>
            <a:chOff x="8694000" y="10046948"/>
            <a:chExt cx="3228523" cy="2923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F7E4D53-BB6F-9F75-0FD5-B4590DABC92C}"/>
                </a:ext>
              </a:extLst>
            </p:cNvPr>
            <p:cNvSpPr txBox="1"/>
            <p:nvPr/>
          </p:nvSpPr>
          <p:spPr>
            <a:xfrm>
              <a:off x="8858250" y="10046948"/>
              <a:ext cx="3064273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GB" sz="1300" spc="-10" dirty="0">
                  <a:effectLst/>
                  <a:latin typeface="Arial" panose="020B0604020202020204" pitchFamily="34" charset="0"/>
                </a:rPr>
                <a:t>Halal option available upon request</a:t>
              </a:r>
            </a:p>
          </p:txBody>
        </p:sp>
        <p:pic>
          <p:nvPicPr>
            <p:cNvPr id="4" name="object 36">
              <a:extLst>
                <a:ext uri="{FF2B5EF4-FFF2-40B4-BE49-F238E27FC236}">
                  <a16:creationId xmlns:a16="http://schemas.microsoft.com/office/drawing/2014/main" xmlns="" id="{091E4614-5CF4-4D01-2295-56A070F15E5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94000" y="10062000"/>
              <a:ext cx="226568" cy="226568"/>
            </a:xfrm>
            <a:prstGeom prst="rect">
              <a:avLst/>
            </a:prstGeom>
          </p:spPr>
        </p:pic>
      </p:grpSp>
      <p:pic>
        <p:nvPicPr>
          <p:cNvPr id="6" name="Picture 5" descr="A white and blue text&#10;&#10;AI-generated content may be incorrect.">
            <a:extLst>
              <a:ext uri="{FF2B5EF4-FFF2-40B4-BE49-F238E27FC236}">
                <a16:creationId xmlns:a16="http://schemas.microsoft.com/office/drawing/2014/main" xmlns="" id="{2B110CBF-55F8-A24B-A430-F94D6DB92A7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03819" y="1187937"/>
            <a:ext cx="5170013" cy="1017831"/>
          </a:xfrm>
          <a:prstGeom prst="rect">
            <a:avLst/>
          </a:prstGeom>
        </p:spPr>
      </p:pic>
      <p:pic>
        <p:nvPicPr>
          <p:cNvPr id="2" name="object 40">
            <a:extLst>
              <a:ext uri="{FF2B5EF4-FFF2-40B4-BE49-F238E27FC236}">
                <a16:creationId xmlns:a16="http://schemas.microsoft.com/office/drawing/2014/main" xmlns="" id="{585DC76B-7F25-6262-EB8C-1982B3F5AA7B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805806" y="7013973"/>
            <a:ext cx="224604" cy="245287"/>
          </a:xfrm>
          <a:prstGeom prst="rect">
            <a:avLst/>
          </a:prstGeom>
        </p:spPr>
      </p:pic>
      <p:pic>
        <p:nvPicPr>
          <p:cNvPr id="7" name="object 40">
            <a:extLst>
              <a:ext uri="{FF2B5EF4-FFF2-40B4-BE49-F238E27FC236}">
                <a16:creationId xmlns:a16="http://schemas.microsoft.com/office/drawing/2014/main" xmlns="" id="{4363C374-03BF-88A7-DE96-B24DDA5C775F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432977" y="7013974"/>
            <a:ext cx="224604" cy="245287"/>
          </a:xfrm>
          <a:prstGeom prst="rect">
            <a:avLst/>
          </a:prstGeom>
        </p:spPr>
      </p:pic>
      <p:pic>
        <p:nvPicPr>
          <p:cNvPr id="8" name="object 40">
            <a:extLst>
              <a:ext uri="{FF2B5EF4-FFF2-40B4-BE49-F238E27FC236}">
                <a16:creationId xmlns:a16="http://schemas.microsoft.com/office/drawing/2014/main" xmlns="" id="{5D96122E-E62F-7809-0E95-6C208158664B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172450" y="7013975"/>
            <a:ext cx="224604" cy="245287"/>
          </a:xfrm>
          <a:prstGeom prst="rect">
            <a:avLst/>
          </a:prstGeom>
        </p:spPr>
      </p:pic>
      <p:pic>
        <p:nvPicPr>
          <p:cNvPr id="9" name="object 40">
            <a:extLst>
              <a:ext uri="{FF2B5EF4-FFF2-40B4-BE49-F238E27FC236}">
                <a16:creationId xmlns:a16="http://schemas.microsoft.com/office/drawing/2014/main" xmlns="" id="{9947CEE7-51CA-7C22-C7F0-EDCD97AC8802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991850" y="7013975"/>
            <a:ext cx="224604" cy="245287"/>
          </a:xfrm>
          <a:prstGeom prst="rect">
            <a:avLst/>
          </a:prstGeom>
        </p:spPr>
      </p:pic>
      <p:pic>
        <p:nvPicPr>
          <p:cNvPr id="10" name="object 40">
            <a:extLst>
              <a:ext uri="{FF2B5EF4-FFF2-40B4-BE49-F238E27FC236}">
                <a16:creationId xmlns:a16="http://schemas.microsoft.com/office/drawing/2014/main" xmlns="" id="{68C0DF74-8024-1B10-AD05-D13403FDCF99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658850" y="7013976"/>
            <a:ext cx="224604" cy="245287"/>
          </a:xfrm>
          <a:prstGeom prst="rect">
            <a:avLst/>
          </a:prstGeom>
        </p:spPr>
      </p:pic>
      <p:pic>
        <p:nvPicPr>
          <p:cNvPr id="11" name="object 21">
            <a:extLst>
              <a:ext uri="{FF2B5EF4-FFF2-40B4-BE49-F238E27FC236}">
                <a16:creationId xmlns:a16="http://schemas.microsoft.com/office/drawing/2014/main" xmlns="" id="{DEEC97F7-0597-61B2-F805-5FB1348608F5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454706" y="3633703"/>
            <a:ext cx="233199" cy="2348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276020"/>
              </p:ext>
            </p:extLst>
          </p:nvPr>
        </p:nvGraphicFramePr>
        <p:xfrm>
          <a:off x="671093" y="2628277"/>
          <a:ext cx="13795375" cy="4284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9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9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9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9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590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12545">
                <a:tc>
                  <a:txBody>
                    <a:bodyPr/>
                    <a:lstStyle/>
                    <a:p>
                      <a:pPr marL="454025" marR="440055" indent="-635" algn="ctr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Fiesta</a:t>
                      </a:r>
                      <a:r>
                        <a:rPr sz="1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Fuel</a:t>
                      </a:r>
                      <a:r>
                        <a:rPr sz="1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Wrap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1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Cajun</a:t>
                      </a:r>
                      <a:r>
                        <a:rPr sz="1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Wedges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Mexican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style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veggie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rice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wrap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served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cajun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oven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baked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wedges.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DA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Pasta</a:t>
                      </a:r>
                      <a:r>
                        <a:rPr sz="17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Power</a:t>
                      </a:r>
                      <a:r>
                        <a:rPr sz="17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Bake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Cheese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tomato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penne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pasta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bake.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DAC7"/>
                    </a:solidFill>
                  </a:tcPr>
                </a:tc>
                <a:tc>
                  <a:txBody>
                    <a:bodyPr/>
                    <a:lstStyle/>
                    <a:p>
                      <a:pPr marL="302260" marR="288290" algn="ctr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Plant-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Power</a:t>
                      </a:r>
                      <a:r>
                        <a:rPr sz="1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Roast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1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Mashed Potato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DAC7"/>
                    </a:solidFill>
                  </a:tcPr>
                </a:tc>
                <a:tc>
                  <a:txBody>
                    <a:bodyPr/>
                    <a:lstStyle/>
                    <a:p>
                      <a:pPr marL="536575" marR="522605" algn="ctr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sz="1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Tangy</a:t>
                      </a:r>
                      <a:r>
                        <a:rPr sz="1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Chilli</a:t>
                      </a:r>
                      <a:r>
                        <a:rPr sz="1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Fajita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17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Fluffy</a:t>
                      </a:r>
                      <a:r>
                        <a:rPr sz="1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Rice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Low-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carbon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veggie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chilli</a:t>
                      </a:r>
                      <a:r>
                        <a:rPr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fajita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served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rice.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DAC7"/>
                    </a:solidFill>
                  </a:tcPr>
                </a:tc>
                <a:tc>
                  <a:txBody>
                    <a:bodyPr/>
                    <a:lstStyle/>
                    <a:p>
                      <a:pPr marL="884555" marR="140335" indent="-730250" algn="l">
                        <a:lnSpc>
                          <a:spcPts val="2000"/>
                        </a:lnSpc>
                        <a:spcBef>
                          <a:spcPts val="204"/>
                        </a:spcBef>
                      </a:pPr>
                      <a:r>
                        <a:rPr lang="en-GB"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        Jacket Potato with Cheese and/or Baked Beans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DA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0145">
                <a:tc>
                  <a:txBody>
                    <a:bodyPr/>
                    <a:lstStyle/>
                    <a:p>
                      <a:pPr marL="239395" marR="230504" algn="ctr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sz="1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Roasted </a:t>
                      </a:r>
                      <a:r>
                        <a:rPr sz="1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Pepper</a:t>
                      </a:r>
                      <a:r>
                        <a:rPr sz="17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Pizza</a:t>
                      </a:r>
                      <a:r>
                        <a:rPr sz="17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17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Cajun Wedges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DAC7"/>
                    </a:solidFill>
                  </a:tcPr>
                </a:tc>
                <a:tc>
                  <a:txBody>
                    <a:bodyPr/>
                    <a:lstStyle/>
                    <a:p>
                      <a:pPr marL="829944" marR="720090" indent="-95885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BBQ</a:t>
                      </a:r>
                      <a:r>
                        <a:rPr sz="1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Chicken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Pasta</a:t>
                      </a:r>
                      <a:r>
                        <a:rPr sz="17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Bake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DAC7"/>
                    </a:solidFill>
                  </a:tcPr>
                </a:tc>
                <a:tc>
                  <a:txBody>
                    <a:bodyPr/>
                    <a:lstStyle/>
                    <a:p>
                      <a:pPr marL="664210" marR="464820" indent="-187960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sz="1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Roast</a:t>
                      </a:r>
                      <a:r>
                        <a:rPr sz="17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Chicken</a:t>
                      </a:r>
                      <a:r>
                        <a:rPr sz="17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lang="en-GB"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Mashed Potato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DAC7"/>
                    </a:solidFill>
                  </a:tcPr>
                </a:tc>
                <a:tc>
                  <a:txBody>
                    <a:bodyPr/>
                    <a:lstStyle/>
                    <a:p>
                      <a:pPr marL="734695" marR="462915" indent="-258445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Chicken</a:t>
                      </a:r>
                      <a:r>
                        <a:rPr sz="17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Fajita</a:t>
                      </a:r>
                      <a:r>
                        <a:rPr sz="17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Mexican</a:t>
                      </a:r>
                      <a:r>
                        <a:rPr sz="1700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DAC7"/>
                    </a:solidFill>
                  </a:tcPr>
                </a:tc>
                <a:tc>
                  <a:txBody>
                    <a:bodyPr/>
                    <a:lstStyle/>
                    <a:p>
                      <a:pPr marL="577850" marR="552450" indent="-12065">
                        <a:lnSpc>
                          <a:spcPts val="2000"/>
                        </a:lnSpc>
                        <a:spcBef>
                          <a:spcPts val="204"/>
                        </a:spcBef>
                      </a:pP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Fish</a:t>
                      </a:r>
                      <a:r>
                        <a:rPr sz="1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Fingers</a:t>
                      </a:r>
                      <a:r>
                        <a:rPr sz="1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Chips</a:t>
                      </a:r>
                      <a:r>
                        <a:rPr sz="1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Ketchup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DDA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6144">
                <a:tc>
                  <a:txBody>
                    <a:bodyPr/>
                    <a:lstStyle/>
                    <a:p>
                      <a:pPr marL="842010" marR="828675" indent="155575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Broccoli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Coleslaw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AC7"/>
                    </a:solidFill>
                  </a:tcPr>
                </a:tc>
                <a:tc>
                  <a:txBody>
                    <a:bodyPr/>
                    <a:lstStyle/>
                    <a:p>
                      <a:pPr marL="452120" marR="438784" indent="318135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Sweetcorn</a:t>
                      </a:r>
                      <a:r>
                        <a:rPr sz="1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Red</a:t>
                      </a:r>
                      <a:r>
                        <a:rPr sz="17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Cabbage</a:t>
                      </a:r>
                      <a:r>
                        <a:rPr sz="17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Slaw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AC7"/>
                    </a:solidFill>
                  </a:tcPr>
                </a:tc>
                <a:tc>
                  <a:txBody>
                    <a:bodyPr/>
                    <a:lstStyle/>
                    <a:p>
                      <a:pPr marL="1028700" marR="1014094" algn="ctr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Carrots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Peas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AC7"/>
                    </a:solidFill>
                  </a:tcPr>
                </a:tc>
                <a:tc>
                  <a:txBody>
                    <a:bodyPr/>
                    <a:lstStyle/>
                    <a:p>
                      <a:pPr marL="644525" marR="257810" indent="-372745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Mediterranean</a:t>
                      </a:r>
                      <a:r>
                        <a:rPr sz="1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Veggies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Green</a:t>
                      </a:r>
                      <a:r>
                        <a:rPr sz="1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Beans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AC7"/>
                    </a:solidFill>
                  </a:tcPr>
                </a:tc>
                <a:tc>
                  <a:txBody>
                    <a:bodyPr/>
                    <a:lstStyle/>
                    <a:p>
                      <a:pPr marL="770255" marR="695960" indent="263525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Peas</a:t>
                      </a:r>
                      <a:r>
                        <a:rPr sz="1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Baked</a:t>
                      </a:r>
                      <a:r>
                        <a:rPr sz="17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Beans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A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6144">
                <a:tc>
                  <a:txBody>
                    <a:bodyPr/>
                    <a:lstStyle/>
                    <a:p>
                      <a:pPr marL="650240" marR="635635" indent="210185" algn="ctr">
                        <a:lnSpc>
                          <a:spcPts val="2000"/>
                        </a:lnSpc>
                        <a:spcBef>
                          <a:spcPts val="585"/>
                        </a:spcBef>
                      </a:pPr>
                      <a:r>
                        <a:rPr lang="en-GB"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Fresh Fruit &amp; Natural Yoghurt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FDDAC7"/>
                    </a:solidFill>
                  </a:tcPr>
                </a:tc>
                <a:tc>
                  <a:txBody>
                    <a:bodyPr/>
                    <a:lstStyle/>
                    <a:p>
                      <a:pPr marL="650240" marR="635635" lvl="0" indent="210185" algn="ctr" defTabSz="914400" eaLnBrk="1" fontAlgn="auto" latinLnBrk="0" hangingPunct="1">
                        <a:lnSpc>
                          <a:spcPts val="2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Fresh Fruit &amp; Natural Yoghurt</a:t>
                      </a:r>
                      <a:endParaRPr kumimoji="0" lang="en-GB" sz="1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429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FDDAC7"/>
                    </a:solidFill>
                  </a:tcPr>
                </a:tc>
                <a:tc>
                  <a:txBody>
                    <a:bodyPr/>
                    <a:lstStyle/>
                    <a:p>
                      <a:pPr marL="650240" marR="635635" lvl="0" indent="210185" algn="ctr" defTabSz="914400" eaLnBrk="1" fontAlgn="auto" latinLnBrk="0" hangingPunct="1">
                        <a:lnSpc>
                          <a:spcPts val="2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Fresh Fruit &amp; Natural Yoghurt</a:t>
                      </a:r>
                      <a:endParaRPr kumimoji="0" lang="en-GB" sz="1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FDDAC7"/>
                    </a:solidFill>
                  </a:tcPr>
                </a:tc>
                <a:tc>
                  <a:txBody>
                    <a:bodyPr/>
                    <a:lstStyle/>
                    <a:p>
                      <a:pPr marL="650240" marR="635635" lvl="0" indent="210185" algn="ctr" defTabSz="914400" eaLnBrk="1" fontAlgn="auto" latinLnBrk="0" hangingPunct="1">
                        <a:lnSpc>
                          <a:spcPts val="2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Fresh Fruit &amp; Natural Yoghurt</a:t>
                      </a:r>
                      <a:endParaRPr kumimoji="0" lang="en-GB" sz="1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FDDAC7"/>
                    </a:solidFill>
                  </a:tcPr>
                </a:tc>
                <a:tc>
                  <a:txBody>
                    <a:bodyPr/>
                    <a:lstStyle/>
                    <a:p>
                      <a:pPr marL="650240" marR="635635" lvl="0" indent="210185" algn="ctr" defTabSz="914400" eaLnBrk="1" fontAlgn="auto" latinLnBrk="0" hangingPunct="1">
                        <a:lnSpc>
                          <a:spcPts val="2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Fresh Fruit &amp; Natural Yoghurt</a:t>
                      </a:r>
                      <a:endParaRPr kumimoji="0" lang="en-GB" sz="1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FDDA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7032" y="3634048"/>
            <a:ext cx="233033" cy="234453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85930" y="3622040"/>
            <a:ext cx="224604" cy="24527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4631" y="3379703"/>
            <a:ext cx="233199" cy="23481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73622" y="3368040"/>
            <a:ext cx="224604" cy="245275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54708" y="3633703"/>
            <a:ext cx="233199" cy="23481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27480" y="3634048"/>
            <a:ext cx="233033" cy="234453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20697" y="3622040"/>
            <a:ext cx="224604" cy="245275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05319" y="3641045"/>
            <a:ext cx="227482" cy="227469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91789" y="3439111"/>
            <a:ext cx="233199" cy="234810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66063" y="4794285"/>
            <a:ext cx="233199" cy="234810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59032" y="4548525"/>
            <a:ext cx="226567" cy="226568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41377" y="4528609"/>
            <a:ext cx="224604" cy="245287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458020" y="4548525"/>
            <a:ext cx="226568" cy="226568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076588" y="4548525"/>
            <a:ext cx="226568" cy="226568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358935" y="4528609"/>
            <a:ext cx="224604" cy="245287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41484" y="5689189"/>
            <a:ext cx="224604" cy="245287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700263" y="5689189"/>
            <a:ext cx="224604" cy="245287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459041" y="5689189"/>
            <a:ext cx="224604" cy="245287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217822" y="5689189"/>
            <a:ext cx="224604" cy="245287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2976599" y="5689189"/>
            <a:ext cx="224605" cy="245287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76506" y="6540534"/>
            <a:ext cx="224604" cy="245287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05450" y="6540533"/>
            <a:ext cx="224604" cy="245287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842208" y="6561699"/>
            <a:ext cx="224604" cy="245287"/>
          </a:xfrm>
          <a:prstGeom prst="rect">
            <a:avLst/>
          </a:prstGeom>
        </p:spPr>
      </p:pic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671093" y="2196274"/>
          <a:ext cx="13782673" cy="346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65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65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65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65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565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6710">
                <a:tc>
                  <a:txBody>
                    <a:bodyPr/>
                    <a:lstStyle/>
                    <a:p>
                      <a:pPr marL="8020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MONDAY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15A2A"/>
                    </a:solidFill>
                  </a:tcPr>
                </a:tc>
                <a:tc>
                  <a:txBody>
                    <a:bodyPr/>
                    <a:lstStyle/>
                    <a:p>
                      <a:pPr marL="7543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TUESDAY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15A2A"/>
                    </a:solidFill>
                  </a:tcPr>
                </a:tc>
                <a:tc>
                  <a:txBody>
                    <a:bodyPr/>
                    <a:lstStyle/>
                    <a:p>
                      <a:pPr marL="5359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WEDNESDAY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15A2A"/>
                    </a:solidFill>
                  </a:tcPr>
                </a:tc>
                <a:tc>
                  <a:txBody>
                    <a:bodyPr/>
                    <a:lstStyle/>
                    <a:p>
                      <a:pPr marL="6508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THURSDAY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15A2A"/>
                    </a:solidFill>
                  </a:tcPr>
                </a:tc>
                <a:tc>
                  <a:txBody>
                    <a:bodyPr/>
                    <a:lstStyle/>
                    <a:p>
                      <a:pPr marL="8877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FRIDAY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F15A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8" name="object 5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53445" y="1307556"/>
            <a:ext cx="1031502" cy="103150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19ADAB4-3D0E-9611-D294-29665B43575B}"/>
              </a:ext>
            </a:extLst>
          </p:cNvPr>
          <p:cNvGrpSpPr/>
          <p:nvPr/>
        </p:nvGrpSpPr>
        <p:grpSpPr>
          <a:xfrm>
            <a:off x="8694000" y="10046948"/>
            <a:ext cx="3228523" cy="292388"/>
            <a:chOff x="8694000" y="10046948"/>
            <a:chExt cx="3228523" cy="2923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A6C70F34-6E80-3D20-B706-69A77C7F7002}"/>
                </a:ext>
              </a:extLst>
            </p:cNvPr>
            <p:cNvSpPr txBox="1"/>
            <p:nvPr/>
          </p:nvSpPr>
          <p:spPr>
            <a:xfrm>
              <a:off x="8858250" y="10046948"/>
              <a:ext cx="3064273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GB" sz="1300" spc="-10" dirty="0">
                  <a:effectLst/>
                  <a:latin typeface="Arial" panose="020B0604020202020204" pitchFamily="34" charset="0"/>
                </a:rPr>
                <a:t>Halal option available upon request</a:t>
              </a:r>
            </a:p>
          </p:txBody>
        </p:sp>
        <p:pic>
          <p:nvPicPr>
            <p:cNvPr id="4" name="object 36">
              <a:extLst>
                <a:ext uri="{FF2B5EF4-FFF2-40B4-BE49-F238E27FC236}">
                  <a16:creationId xmlns:a16="http://schemas.microsoft.com/office/drawing/2014/main" xmlns="" id="{47F509D1-6DDE-71E9-454F-00DB9041101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94000" y="10062000"/>
              <a:ext cx="226568" cy="226568"/>
            </a:xfrm>
            <a:prstGeom prst="rect">
              <a:avLst/>
            </a:prstGeom>
          </p:spPr>
        </p:pic>
      </p:grpSp>
      <p:pic>
        <p:nvPicPr>
          <p:cNvPr id="6" name="Picture 5" descr="A white and blue text&#10;&#10;AI-generated content may be incorrect.">
            <a:extLst>
              <a:ext uri="{FF2B5EF4-FFF2-40B4-BE49-F238E27FC236}">
                <a16:creationId xmlns:a16="http://schemas.microsoft.com/office/drawing/2014/main" xmlns="" id="{A4BF9009-9C78-7791-CBE8-B14DE851E8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03819" y="1187937"/>
            <a:ext cx="5170013" cy="1017831"/>
          </a:xfrm>
          <a:prstGeom prst="rect">
            <a:avLst/>
          </a:prstGeom>
        </p:spPr>
      </p:pic>
      <p:pic>
        <p:nvPicPr>
          <p:cNvPr id="5" name="object 53">
            <a:extLst>
              <a:ext uri="{FF2B5EF4-FFF2-40B4-BE49-F238E27FC236}">
                <a16:creationId xmlns:a16="http://schemas.microsoft.com/office/drawing/2014/main" xmlns="" id="{7C2AE4CA-C787-5641-6A6D-1981A1D07335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209790" y="6540532"/>
            <a:ext cx="224604" cy="245287"/>
          </a:xfrm>
          <a:prstGeom prst="rect">
            <a:avLst/>
          </a:prstGeom>
        </p:spPr>
      </p:pic>
      <p:pic>
        <p:nvPicPr>
          <p:cNvPr id="7" name="object 53">
            <a:extLst>
              <a:ext uri="{FF2B5EF4-FFF2-40B4-BE49-F238E27FC236}">
                <a16:creationId xmlns:a16="http://schemas.microsoft.com/office/drawing/2014/main" xmlns="" id="{060AE914-2A83-0EC9-83D8-B56DBD7752E7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658850" y="6595769"/>
            <a:ext cx="224604" cy="2452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225989"/>
              </p:ext>
            </p:extLst>
          </p:nvPr>
        </p:nvGraphicFramePr>
        <p:xfrm>
          <a:off x="671093" y="2628277"/>
          <a:ext cx="13795375" cy="4846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9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9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9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9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590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20190">
                <a:tc>
                  <a:txBody>
                    <a:bodyPr/>
                    <a:lstStyle/>
                    <a:p>
                      <a:pPr marL="656590" marR="641985" algn="ctr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Planet-Friendly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Chinese</a:t>
                      </a:r>
                      <a:r>
                        <a:rPr sz="1700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Rice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Low-carbon Chinese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vegetable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rice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veggie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protein</a:t>
                      </a:r>
                      <a:r>
                        <a:rPr sz="12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pieces.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DD3"/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111125" algn="ctr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sz="17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Scrumptious</a:t>
                      </a:r>
                      <a:r>
                        <a:rPr sz="1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Mac</a:t>
                      </a:r>
                      <a:r>
                        <a:rPr sz="17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7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Cheese </a:t>
                      </a:r>
                      <a:r>
                        <a:rPr sz="1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topped</a:t>
                      </a:r>
                      <a:r>
                        <a:rPr sz="17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17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Mediterranean </a:t>
                      </a:r>
                      <a:r>
                        <a:rPr sz="17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Veggies </a:t>
                      </a:r>
                      <a:r>
                        <a:rPr sz="1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served</a:t>
                      </a:r>
                      <a:r>
                        <a:rPr sz="17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17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Tomato </a:t>
                      </a:r>
                      <a:r>
                        <a:rPr sz="1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Focaccia</a:t>
                      </a:r>
                      <a:r>
                        <a:rPr sz="17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Bread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DD3"/>
                    </a:solidFill>
                  </a:tcPr>
                </a:tc>
                <a:tc>
                  <a:txBody>
                    <a:bodyPr/>
                    <a:lstStyle/>
                    <a:p>
                      <a:pPr marL="266065" marR="252095" indent="-1270" algn="ctr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lang="en-GB" sz="1700" spc="-10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Quornish</a:t>
                      </a:r>
                      <a:r>
                        <a:rPr lang="en-GB"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Mince with Gravy and Mashed Potato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DD3"/>
                    </a:solidFill>
                  </a:tcPr>
                </a:tc>
                <a:tc>
                  <a:txBody>
                    <a:bodyPr/>
                    <a:lstStyle/>
                    <a:p>
                      <a:pPr marL="566420" marR="540385" indent="-12065" algn="just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lang="en-GB" sz="18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Cheese Tomato Pasta Baked</a:t>
                      </a:r>
                      <a:endParaRPr lang="en-GB" sz="1800" dirty="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DD3"/>
                    </a:solidFill>
                  </a:tcPr>
                </a:tc>
                <a:tc>
                  <a:txBody>
                    <a:bodyPr/>
                    <a:lstStyle/>
                    <a:p>
                      <a:pPr marL="356235" marR="342265" indent="245745">
                        <a:lnSpc>
                          <a:spcPts val="2000"/>
                        </a:lnSpc>
                        <a:spcBef>
                          <a:spcPts val="204"/>
                        </a:spcBef>
                      </a:pPr>
                      <a:r>
                        <a:rPr lang="en-GB"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Golden</a:t>
                      </a:r>
                      <a:r>
                        <a:rPr lang="en-GB" sz="17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Nuggets </a:t>
                      </a:r>
                      <a:r>
                        <a:rPr lang="en-GB"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lang="en-GB" sz="1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Chips</a:t>
                      </a:r>
                      <a:r>
                        <a:rPr lang="en-GB" sz="1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lang="en-GB" sz="1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Ketchup</a:t>
                      </a:r>
                      <a:endParaRPr lang="en-GB" sz="1700" dirty="0">
                        <a:latin typeface="Arial"/>
                        <a:cs typeface="Arial"/>
                      </a:endParaRPr>
                    </a:p>
                    <a:p>
                      <a:pPr marL="568960" marR="478790" indent="-76200">
                        <a:lnSpc>
                          <a:spcPts val="1400"/>
                        </a:lnSpc>
                        <a:spcBef>
                          <a:spcPts val="80"/>
                        </a:spcBef>
                      </a:pPr>
                      <a:r>
                        <a:rPr lang="en-GB"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Quorn</a:t>
                      </a:r>
                      <a:r>
                        <a:rPr lang="en-GB"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dippers</a:t>
                      </a:r>
                      <a:r>
                        <a:rPr lang="en-GB"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served</a:t>
                      </a:r>
                      <a:r>
                        <a:rPr lang="en-GB"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lang="en-GB"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chips</a:t>
                      </a:r>
                      <a:r>
                        <a:rPr lang="en-GB" sz="12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lang="en-GB" sz="12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tomato</a:t>
                      </a:r>
                      <a:r>
                        <a:rPr lang="en-GB" sz="12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ketchup.</a:t>
                      </a:r>
                      <a:endParaRPr lang="en-GB" sz="1200" dirty="0">
                        <a:latin typeface="Arial"/>
                        <a:cs typeface="Arial"/>
                      </a:endParaRPr>
                    </a:p>
                    <a:p>
                      <a:pPr marL="460375" marR="445770" algn="ctr">
                        <a:lnSpc>
                          <a:spcPts val="2000"/>
                        </a:lnSpc>
                        <a:spcBef>
                          <a:spcPts val="204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2390">
                <a:tc>
                  <a:txBody>
                    <a:bodyPr/>
                    <a:lstStyle/>
                    <a:p>
                      <a:pPr marL="351790" marR="341630" indent="-635" algn="ctr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sz="17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Sweetcorn</a:t>
                      </a:r>
                      <a:r>
                        <a:rPr sz="17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Pizza</a:t>
                      </a:r>
                      <a:r>
                        <a:rPr sz="17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1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Garlic</a:t>
                      </a:r>
                      <a:r>
                        <a:rPr sz="17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lang="en-GB" sz="1700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Paprika </a:t>
                      </a:r>
                      <a:r>
                        <a:rPr sz="17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Wedges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DD3"/>
                    </a:solidFill>
                  </a:tcPr>
                </a:tc>
                <a:tc>
                  <a:txBody>
                    <a:bodyPr/>
                    <a:lstStyle/>
                    <a:p>
                      <a:pPr marL="566420" marR="552450" indent="323850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Singapore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Chicken</a:t>
                      </a:r>
                      <a:r>
                        <a:rPr sz="1700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Noodles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DD3"/>
                    </a:solidFill>
                  </a:tcPr>
                </a:tc>
                <a:tc>
                  <a:txBody>
                    <a:bodyPr/>
                    <a:lstStyle/>
                    <a:p>
                      <a:pPr marL="104139" marR="92075" algn="ctr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sz="1700" spc="-2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Roast</a:t>
                      </a:r>
                      <a:r>
                        <a:rPr sz="1700" spc="-7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700" spc="-2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Chicken</a:t>
                      </a:r>
                      <a:r>
                        <a:rPr sz="1700" spc="-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17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Golden</a:t>
                      </a:r>
                      <a:r>
                        <a:rPr sz="1700" spc="-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Mashed Potato 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DD3"/>
                    </a:solidFill>
                  </a:tcPr>
                </a:tc>
                <a:tc>
                  <a:txBody>
                    <a:bodyPr/>
                    <a:lstStyle/>
                    <a:p>
                      <a:pPr marL="460375" marR="445770" algn="ctr">
                        <a:lnSpc>
                          <a:spcPts val="2000"/>
                        </a:lnSpc>
                        <a:spcBef>
                          <a:spcPts val="204"/>
                        </a:spcBef>
                      </a:pPr>
                      <a:r>
                        <a:rPr lang="en-GB" sz="160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Jacket </a:t>
                      </a:r>
                      <a:r>
                        <a:rPr lang="en-GB" sz="16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Potato with Cheese and/or Baked Beans</a:t>
                      </a:r>
                      <a:endParaRPr lang="en-GB" sz="1100" dirty="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DD3"/>
                    </a:solidFill>
                  </a:tcPr>
                </a:tc>
                <a:tc>
                  <a:txBody>
                    <a:bodyPr/>
                    <a:lstStyle/>
                    <a:p>
                      <a:pPr marL="566420" marR="420370" indent="-132715">
                        <a:lnSpc>
                          <a:spcPts val="2000"/>
                        </a:lnSpc>
                        <a:spcBef>
                          <a:spcPts val="204"/>
                        </a:spcBef>
                      </a:pP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Fish</a:t>
                      </a:r>
                      <a:r>
                        <a:rPr sz="1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Fingers</a:t>
                      </a:r>
                      <a:r>
                        <a:rPr sz="1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Chips</a:t>
                      </a:r>
                      <a:r>
                        <a:rPr sz="17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7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Ketchup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6144">
                <a:tc>
                  <a:txBody>
                    <a:bodyPr/>
                    <a:lstStyle/>
                    <a:p>
                      <a:pPr marL="229870" marR="215900" indent="24130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Roasted</a:t>
                      </a:r>
                      <a:r>
                        <a:rPr sz="1700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Mediterranean Veggies</a:t>
                      </a:r>
                      <a:r>
                        <a:rPr sz="1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Green</a:t>
                      </a:r>
                      <a:r>
                        <a:rPr sz="1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Beans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3"/>
                    </a:solidFill>
                  </a:tcPr>
                </a:tc>
                <a:tc>
                  <a:txBody>
                    <a:bodyPr/>
                    <a:lstStyle/>
                    <a:p>
                      <a:pPr marL="896619" marR="858519" indent="-24765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Sweetcorn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Broccoli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3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020"/>
                        </a:lnSpc>
                        <a:spcBef>
                          <a:spcPts val="385"/>
                        </a:spcBef>
                      </a:pP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Carrots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L="6350" algn="ctr">
                        <a:lnSpc>
                          <a:spcPts val="2020"/>
                        </a:lnSpc>
                      </a:pP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Cauliflower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3"/>
                    </a:solidFill>
                  </a:tcPr>
                </a:tc>
                <a:tc>
                  <a:txBody>
                    <a:bodyPr/>
                    <a:lstStyle/>
                    <a:p>
                      <a:pPr marL="842010" marR="828675" indent="29845" algn="ctr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Sweetcorn </a:t>
                      </a:r>
                      <a:r>
                        <a:rPr sz="17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7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Red Cabbage Slaw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3"/>
                    </a:solidFill>
                  </a:tcPr>
                </a:tc>
                <a:tc>
                  <a:txBody>
                    <a:bodyPr/>
                    <a:lstStyle/>
                    <a:p>
                      <a:pPr marL="772795" marR="765175" indent="277495">
                        <a:lnSpc>
                          <a:spcPts val="2000"/>
                        </a:lnSpc>
                        <a:spcBef>
                          <a:spcPts val="484"/>
                        </a:spcBef>
                      </a:pPr>
                      <a:r>
                        <a:rPr sz="1700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Peas</a:t>
                      </a:r>
                      <a:r>
                        <a:rPr sz="17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sz="1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Baked</a:t>
                      </a:r>
                      <a:r>
                        <a:rPr sz="17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Beans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6144">
                <a:tc>
                  <a:txBody>
                    <a:bodyPr/>
                    <a:lstStyle/>
                    <a:p>
                      <a:pPr marL="650240" marR="635635" indent="210185" algn="ctr">
                        <a:lnSpc>
                          <a:spcPts val="2000"/>
                        </a:lnSpc>
                        <a:spcBef>
                          <a:spcPts val="585"/>
                        </a:spcBef>
                      </a:pPr>
                      <a:r>
                        <a:rPr lang="en-GB" sz="17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Fresh Fruit &amp; Natural Yoghurt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E4EDD3"/>
                    </a:solidFill>
                  </a:tcPr>
                </a:tc>
                <a:tc>
                  <a:txBody>
                    <a:bodyPr/>
                    <a:lstStyle/>
                    <a:p>
                      <a:pPr marL="650240" marR="635635" lvl="0" indent="210185" algn="ctr" defTabSz="914400" eaLnBrk="1" fontAlgn="auto" latinLnBrk="0" hangingPunct="1">
                        <a:lnSpc>
                          <a:spcPts val="2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Fresh Fruit &amp; Natural Yoghurt</a:t>
                      </a:r>
                      <a:endParaRPr kumimoji="0" lang="en-GB" sz="1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7429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E4EDD3"/>
                    </a:solidFill>
                  </a:tcPr>
                </a:tc>
                <a:tc>
                  <a:txBody>
                    <a:bodyPr/>
                    <a:lstStyle/>
                    <a:p>
                      <a:pPr marL="650240" marR="635635" lvl="0" indent="210185" algn="ctr" defTabSz="914400" eaLnBrk="1" fontAlgn="auto" latinLnBrk="0" hangingPunct="1">
                        <a:lnSpc>
                          <a:spcPts val="2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Fresh Fruit &amp; Natural Yoghurt</a:t>
                      </a:r>
                      <a:endParaRPr kumimoji="0" lang="en-GB" sz="1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E4EDD3"/>
                    </a:solidFill>
                  </a:tcPr>
                </a:tc>
                <a:tc>
                  <a:txBody>
                    <a:bodyPr/>
                    <a:lstStyle/>
                    <a:p>
                      <a:pPr marL="650240" marR="635635" lvl="0" indent="210185" algn="ctr" defTabSz="914400" eaLnBrk="1" fontAlgn="auto" latinLnBrk="0" hangingPunct="1">
                        <a:lnSpc>
                          <a:spcPts val="2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Fresh Fruit &amp; Natural Yoghurt</a:t>
                      </a:r>
                      <a:endParaRPr kumimoji="0" lang="en-GB" sz="1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E4EDD3"/>
                    </a:solidFill>
                  </a:tcPr>
                </a:tc>
                <a:tc>
                  <a:txBody>
                    <a:bodyPr/>
                    <a:lstStyle/>
                    <a:p>
                      <a:pPr marL="650240" marR="635635" lvl="0" indent="210185" algn="ctr" defTabSz="914400" eaLnBrk="1" fontAlgn="auto" latinLnBrk="0" hangingPunct="1">
                        <a:lnSpc>
                          <a:spcPts val="2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Fresh Fruit &amp; Natural Yoghurt</a:t>
                      </a:r>
                      <a:endParaRPr kumimoji="0" lang="en-GB" sz="1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1594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5462" y="3634048"/>
            <a:ext cx="233033" cy="23445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44361" y="3622040"/>
            <a:ext cx="224604" cy="24527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24664" y="3641045"/>
            <a:ext cx="227482" cy="22746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95929" y="3735303"/>
            <a:ext cx="233199" cy="23481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54706" y="3633703"/>
            <a:ext cx="233199" cy="23481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66061" y="5001685"/>
            <a:ext cx="233199" cy="23481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59030" y="4755930"/>
            <a:ext cx="226567" cy="22656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41376" y="4736009"/>
            <a:ext cx="224604" cy="24528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58016" y="5009930"/>
            <a:ext cx="226568" cy="226568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975574" y="4973925"/>
            <a:ext cx="226568" cy="226568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41482" y="6078589"/>
            <a:ext cx="224604" cy="245287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00260" y="6078589"/>
            <a:ext cx="224604" cy="245287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59039" y="6078589"/>
            <a:ext cx="224604" cy="245287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954814" y="6078589"/>
            <a:ext cx="224604" cy="245287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976596" y="6078589"/>
            <a:ext cx="224604" cy="245287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359484" y="6862526"/>
            <a:ext cx="224604" cy="245287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068050" y="6862526"/>
            <a:ext cx="224604" cy="245287"/>
          </a:xfrm>
          <a:prstGeom prst="rect">
            <a:avLst/>
          </a:prstGeom>
        </p:spPr>
      </p:pic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671093" y="2196274"/>
          <a:ext cx="13782673" cy="346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65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65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65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65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565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6710">
                <a:tc>
                  <a:txBody>
                    <a:bodyPr/>
                    <a:lstStyle/>
                    <a:p>
                      <a:pPr marL="8020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MONDAY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89BC40"/>
                    </a:solidFill>
                  </a:tcPr>
                </a:tc>
                <a:tc>
                  <a:txBody>
                    <a:bodyPr/>
                    <a:lstStyle/>
                    <a:p>
                      <a:pPr marL="7543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TUESDAY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89BC40"/>
                    </a:solidFill>
                  </a:tcPr>
                </a:tc>
                <a:tc>
                  <a:txBody>
                    <a:bodyPr/>
                    <a:lstStyle/>
                    <a:p>
                      <a:pPr marL="5359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WEDNESDAY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89BC40"/>
                    </a:solidFill>
                  </a:tcPr>
                </a:tc>
                <a:tc>
                  <a:txBody>
                    <a:bodyPr/>
                    <a:lstStyle/>
                    <a:p>
                      <a:pPr marL="6508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THURSDAY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89BC40"/>
                    </a:solidFill>
                  </a:tcPr>
                </a:tc>
                <a:tc>
                  <a:txBody>
                    <a:bodyPr/>
                    <a:lstStyle/>
                    <a:p>
                      <a:pPr marL="8877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FRIDAY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89BC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2" name="object 4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53445" y="1307556"/>
            <a:ext cx="1031502" cy="103150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0BBDC20-BCDC-6EA1-E04F-E9A766D2EC6D}"/>
              </a:ext>
            </a:extLst>
          </p:cNvPr>
          <p:cNvGrpSpPr/>
          <p:nvPr/>
        </p:nvGrpSpPr>
        <p:grpSpPr>
          <a:xfrm>
            <a:off x="8694000" y="10046948"/>
            <a:ext cx="3228523" cy="292388"/>
            <a:chOff x="8694000" y="10046948"/>
            <a:chExt cx="3228523" cy="2923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9792BF27-1D8B-EBF8-89C7-E79016A6163C}"/>
                </a:ext>
              </a:extLst>
            </p:cNvPr>
            <p:cNvSpPr txBox="1"/>
            <p:nvPr/>
          </p:nvSpPr>
          <p:spPr>
            <a:xfrm>
              <a:off x="8858250" y="10046948"/>
              <a:ext cx="3064273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GB" sz="1300" spc="-10" dirty="0">
                  <a:effectLst/>
                  <a:latin typeface="Arial" panose="020B0604020202020204" pitchFamily="34" charset="0"/>
                </a:rPr>
                <a:t>Halal option available upon request</a:t>
              </a:r>
            </a:p>
          </p:txBody>
        </p:sp>
        <p:pic>
          <p:nvPicPr>
            <p:cNvPr id="4" name="object 36">
              <a:extLst>
                <a:ext uri="{FF2B5EF4-FFF2-40B4-BE49-F238E27FC236}">
                  <a16:creationId xmlns:a16="http://schemas.microsoft.com/office/drawing/2014/main" xmlns="" id="{2D100BA8-60A5-62B9-A5BE-75D877A25CF2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694000" y="10062000"/>
              <a:ext cx="226568" cy="226568"/>
            </a:xfrm>
            <a:prstGeom prst="rect">
              <a:avLst/>
            </a:prstGeom>
          </p:spPr>
        </p:pic>
      </p:grpSp>
      <p:pic>
        <p:nvPicPr>
          <p:cNvPr id="6" name="Picture 5" descr="A white and blue text&#10;&#10;AI-generated content may be incorrect.">
            <a:extLst>
              <a:ext uri="{FF2B5EF4-FFF2-40B4-BE49-F238E27FC236}">
                <a16:creationId xmlns:a16="http://schemas.microsoft.com/office/drawing/2014/main" xmlns="" id="{51C7A36B-088F-B6AB-0AEC-935B447973E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03819" y="1187937"/>
            <a:ext cx="5170013" cy="1017831"/>
          </a:xfrm>
          <a:prstGeom prst="rect">
            <a:avLst/>
          </a:prstGeom>
        </p:spPr>
      </p:pic>
      <p:pic>
        <p:nvPicPr>
          <p:cNvPr id="5" name="object 39">
            <a:extLst>
              <a:ext uri="{FF2B5EF4-FFF2-40B4-BE49-F238E27FC236}">
                <a16:creationId xmlns:a16="http://schemas.microsoft.com/office/drawing/2014/main" xmlns="" id="{E4DC3EBC-C4CE-4329-345E-195B61F0364A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616916" y="6862526"/>
            <a:ext cx="224604" cy="245287"/>
          </a:xfrm>
          <a:prstGeom prst="rect">
            <a:avLst/>
          </a:prstGeom>
        </p:spPr>
      </p:pic>
      <p:pic>
        <p:nvPicPr>
          <p:cNvPr id="7" name="object 39">
            <a:extLst>
              <a:ext uri="{FF2B5EF4-FFF2-40B4-BE49-F238E27FC236}">
                <a16:creationId xmlns:a16="http://schemas.microsoft.com/office/drawing/2014/main" xmlns="" id="{242CAFEE-0C67-6156-DE40-2E431D85B139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196392" y="6926271"/>
            <a:ext cx="224604" cy="245287"/>
          </a:xfrm>
          <a:prstGeom prst="rect">
            <a:avLst/>
          </a:prstGeom>
        </p:spPr>
      </p:pic>
      <p:pic>
        <p:nvPicPr>
          <p:cNvPr id="8" name="object 39">
            <a:extLst>
              <a:ext uri="{FF2B5EF4-FFF2-40B4-BE49-F238E27FC236}">
                <a16:creationId xmlns:a16="http://schemas.microsoft.com/office/drawing/2014/main" xmlns="" id="{96924C54-CDAD-2B04-6E86-651A1C5806A9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663566" y="6926272"/>
            <a:ext cx="224604" cy="245287"/>
          </a:xfrm>
          <a:prstGeom prst="rect">
            <a:avLst/>
          </a:prstGeom>
        </p:spPr>
      </p:pic>
      <p:pic>
        <p:nvPicPr>
          <p:cNvPr id="9" name="object 24">
            <a:extLst>
              <a:ext uri="{FF2B5EF4-FFF2-40B4-BE49-F238E27FC236}">
                <a16:creationId xmlns:a16="http://schemas.microsoft.com/office/drawing/2014/main" xmlns="" id="{F4B1D5D0-FD5B-87B2-898B-24280469DD9A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174497" y="5216392"/>
            <a:ext cx="233199" cy="234810"/>
          </a:xfrm>
          <a:prstGeom prst="rect">
            <a:avLst/>
          </a:prstGeom>
        </p:spPr>
      </p:pic>
      <p:pic>
        <p:nvPicPr>
          <p:cNvPr id="10" name="object 24">
            <a:extLst>
              <a:ext uri="{FF2B5EF4-FFF2-40B4-BE49-F238E27FC236}">
                <a16:creationId xmlns:a16="http://schemas.microsoft.com/office/drawing/2014/main" xmlns="" id="{9135E09D-A388-F454-461E-D27298292826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156037" y="3484471"/>
            <a:ext cx="233199" cy="234810"/>
          </a:xfrm>
          <a:prstGeom prst="rect">
            <a:avLst/>
          </a:prstGeom>
        </p:spPr>
      </p:pic>
      <p:pic>
        <p:nvPicPr>
          <p:cNvPr id="11" name="object 17">
            <a:extLst>
              <a:ext uri="{FF2B5EF4-FFF2-40B4-BE49-F238E27FC236}">
                <a16:creationId xmlns:a16="http://schemas.microsoft.com/office/drawing/2014/main" xmlns="" id="{E2E8E952-FBD4-2F68-4CAD-459F908511F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43456" y="3703846"/>
            <a:ext cx="233033" cy="2344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eek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eek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eek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5921EBB5A7A14B832DA7240DCB29DA" ma:contentTypeVersion="3" ma:contentTypeDescription="Create a new document." ma:contentTypeScope="" ma:versionID="a115836b1a573d8a67d384ed52f0769f">
  <xsd:schema xmlns:xsd="http://www.w3.org/2001/XMLSchema" xmlns:xs="http://www.w3.org/2001/XMLSchema" xmlns:p="http://schemas.microsoft.com/office/2006/metadata/properties" xmlns:ns2="a3266731-19f4-493e-9ca7-6ec46be2e548" targetNamespace="http://schemas.microsoft.com/office/2006/metadata/properties" ma:root="true" ma:fieldsID="4221bbc0063b261eabbc56023c070a87" ns2:_="">
    <xsd:import namespace="a3266731-19f4-493e-9ca7-6ec46be2e5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266731-19f4-493e-9ca7-6ec46be2e5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8E4FB6-C4FA-4A54-8E2C-BBD8CAAD7A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9B92DA-5A57-4ED6-8DAE-930868E7FA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266731-19f4-493e-9ca7-6ec46be2e5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C662C9-CC71-47A4-8FC7-EE8467306C8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3266731-19f4-493e-9ca7-6ec46be2e548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0e76efa8-a57a-46d8-a3f4-49f722a82f45}" enabled="0" method="" siteId="{0e76efa8-a57a-46d8-a3f4-49f722a82f4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436</Words>
  <Application>Microsoft Office PowerPoint</Application>
  <PresentationFormat>Custom</PresentationFormat>
  <Paragraphs>100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Week 1</vt:lpstr>
      <vt:lpstr>Week 2</vt:lpstr>
      <vt:lpstr>Week 3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Toth Orbanova, Zuzana</dc:creator>
  <cp:lastModifiedBy>Microsoft account</cp:lastModifiedBy>
  <cp:revision>13</cp:revision>
  <dcterms:created xsi:type="dcterms:W3CDTF">2026-02-03T13:26:28Z</dcterms:created>
  <dcterms:modified xsi:type="dcterms:W3CDTF">2026-05-08T13:16:09Z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2026-02-03T00:00:00Z</vt:filetime>
  </property>
  <property fmtid="{D5CDD505-2E9C-101B-9397-08002B2CF9AE}" pid="3" name="Creator">
    <vt:lpwstr>Adobe InDesign 21.1 (Macintosh)</vt:lpwstr>
  </property>
  <property fmtid="{D5CDD505-2E9C-101B-9397-08002B2CF9AE}" pid="4" name="LastSaved">
    <vt:filetime>2026-02-03T00:00:00Z</vt:filetime>
  </property>
  <property fmtid="{D5CDD505-2E9C-101B-9397-08002B2CF9AE}" pid="5" name="Producer">
    <vt:lpwstr>Adobe PDF Library 18.0</vt:lpwstr>
  </property>
  <property fmtid="{D5CDD505-2E9C-101B-9397-08002B2CF9AE}" pid="6" name="ContentTypeId">
    <vt:lpwstr>0x0101002B5921EBB5A7A14B832DA7240DCB29DA</vt:lpwstr>
  </property>
</Properties>
</file>